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7" r:id="rId3"/>
    <p:sldId id="316" r:id="rId4"/>
    <p:sldId id="379" r:id="rId5"/>
    <p:sldId id="386" r:id="rId6"/>
    <p:sldId id="390" r:id="rId7"/>
    <p:sldId id="360" r:id="rId8"/>
    <p:sldId id="362" r:id="rId9"/>
    <p:sldId id="391" r:id="rId10"/>
    <p:sldId id="363" r:id="rId11"/>
    <p:sldId id="364" r:id="rId12"/>
    <p:sldId id="365" r:id="rId13"/>
    <p:sldId id="366" r:id="rId14"/>
    <p:sldId id="367" r:id="rId15"/>
    <p:sldId id="368" r:id="rId16"/>
    <p:sldId id="380" r:id="rId17"/>
    <p:sldId id="381" r:id="rId18"/>
    <p:sldId id="382" r:id="rId19"/>
    <p:sldId id="384" r:id="rId20"/>
    <p:sldId id="385" r:id="rId21"/>
    <p:sldId id="376" r:id="rId22"/>
    <p:sldId id="388" r:id="rId23"/>
    <p:sldId id="389" r:id="rId24"/>
    <p:sldId id="313" r:id="rId25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461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862013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0779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 Booyse" initials="CB" lastIdx="23" clrIdx="0">
    <p:extLst>
      <p:ext uri="{19B8F6BF-5375-455C-9EA6-DF929625EA0E}">
        <p15:presenceInfo xmlns:p15="http://schemas.microsoft.com/office/powerpoint/2012/main" userId="C Booyse" providerId="None"/>
      </p:ext>
    </p:extLst>
  </p:cmAuthor>
  <p:cmAuthor id="2" name="Gugulethu Nkambule" initials="GN" lastIdx="1" clrIdx="1">
    <p:extLst>
      <p:ext uri="{19B8F6BF-5375-455C-9EA6-DF929625EA0E}">
        <p15:presenceInfo xmlns:p15="http://schemas.microsoft.com/office/powerpoint/2012/main" userId="S-1-5-21-1981554753-85856005-3289934986-1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BFBFBF"/>
    <a:srgbClr val="E8E8E8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4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ED4BD7-A81A-4822-9EB4-B8BF01783922}" type="datetimeFigureOut">
              <a:rPr lang="en-ZA"/>
              <a:pPr>
                <a:defRPr/>
              </a:pPr>
              <a:t>2019/05/21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083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083"/>
            <a:ext cx="2946400" cy="49696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/>
            </a:lvl1pPr>
          </a:lstStyle>
          <a:p>
            <a:pPr>
              <a:defRPr/>
            </a:pPr>
            <a:fld id="{3EAF47C0-CC52-4188-8805-1827D4DAA67F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30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5630"/>
            <a:ext cx="5435600" cy="4463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14" y="0"/>
            <a:ext cx="2947987" cy="493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671"/>
            <a:ext cx="2947988" cy="49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6514" y="9429671"/>
            <a:ext cx="2947987" cy="49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661988" algn="l"/>
                <a:tab pos="1325563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211DC399-82F1-48F2-9E40-565305FA6CF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DCBE749-25BC-4E89-9156-C726779ACE82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en-US" sz="1300" smtClean="0">
              <a:cs typeface="Arial Unicode MS" pitchFamily="32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995363" y="754184"/>
            <a:ext cx="4805362" cy="37232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3786" tIns="41893" rIns="83786" bIns="41893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5629"/>
            <a:ext cx="5437188" cy="44647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9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03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55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71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21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73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22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71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23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6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6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8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23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47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90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0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2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9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23850"/>
            <a:ext cx="2265363" cy="5992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23850"/>
            <a:ext cx="6648450" cy="5992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1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244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331913"/>
            <a:ext cx="4456113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7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66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03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23850"/>
            <a:ext cx="906621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331913"/>
            <a:ext cx="9066213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4375"/>
            <a:ext cx="10080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9pPr>
    </p:titleStyle>
    <p:bodyStyle>
      <a:lvl1pPr marL="430213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1007903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2" y="1798637"/>
            <a:ext cx="9448800" cy="1120775"/>
          </a:xfrm>
        </p:spPr>
        <p:txBody>
          <a:bodyPr/>
          <a:lstStyle/>
          <a:p>
            <a:pPr eaLnBrk="1"/>
            <a:r>
              <a:rPr lang="en-US" altLang="en-US" sz="3600" b="1" dirty="0" smtClean="0">
                <a:solidFill>
                  <a:srgbClr val="00008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b="1" dirty="0" smtClean="0">
                <a:solidFill>
                  <a:srgbClr val="000080"/>
                </a:solidFill>
                <a:latin typeface="Arial Black" panose="020B0A04020102020204" pitchFamily="34" charset="0"/>
              </a:rPr>
            </a:br>
            <a:r>
              <a:rPr lang="en-US" altLang="en-US" sz="3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Exploring the use of assessment feedback to support learning environments in public primary schools in South Africa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8663" y="3551238"/>
            <a:ext cx="8610600" cy="1851025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en-US" sz="24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Dr Gugulethu Nkambule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Umalusi, South Africa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en-US" sz="24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ZA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Gaborone, Botswana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ZA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19 – 22 May 2019</a:t>
            </a:r>
            <a:endParaRPr lang="en-US" altLang="en-US" sz="24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Objectives of the study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9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This study aims at: </a:t>
            </a:r>
            <a:endParaRPr lang="en-GB" altLang="en-US" sz="29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sz="29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reflecting on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use of assessment feedback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support teachers to improve learner performance in primary schools.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shifting the focus of research from the senior grades by investigating the use of assessment feedback in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lowest end of the system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, namely, the Grades 1-9.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10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Conceptual framework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		Improving </a:t>
            </a:r>
            <a:r>
              <a:rPr lang="en-GB" altLang="en-US" sz="2800" i="1" dirty="0">
                <a:solidFill>
                  <a:srgbClr val="000080"/>
                </a:solidFill>
                <a:latin typeface="Century Gothic" panose="020B0502020202020204" pitchFamily="34" charset="0"/>
              </a:rPr>
              <a:t>the quality of teaching and learning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00553" y="6817796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11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135312" y="731837"/>
            <a:ext cx="12192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22288" y="1357313"/>
            <a:ext cx="413702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24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Organisational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support theory </a:t>
            </a:r>
            <a:endParaRPr lang="en-GB" altLang="en-US" sz="2400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107112" y="854075"/>
            <a:ext cx="838200" cy="639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97512" y="1613842"/>
            <a:ext cx="402872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policy </a:t>
            </a:r>
            <a:r>
              <a:rPr lang="en-GB" altLang="en-US" sz="24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framework for </a:t>
            </a:r>
            <a:r>
              <a:rPr lang="en-GB" altLang="en-US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improving the quality of education </a:t>
            </a:r>
            <a:endParaRPr lang="en-GB" altLang="en-US" sz="24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712" y="3579237"/>
            <a:ext cx="3832224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Focuses on how 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well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 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organisation meets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socio-emotional needs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of its employees.</a:t>
            </a:r>
            <a:endParaRPr lang="en-GB" altLang="en-US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7512" y="3172936"/>
            <a:ext cx="45831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altLang="en-US" sz="24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Informed by goal number 6 of the UNESCO’s ‘Education for All’ (EFA), </a:t>
            </a:r>
            <a:endParaRPr lang="en-ZA" sz="2400" b="1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1916112" y="2188310"/>
            <a:ext cx="609600" cy="137404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Curved Left Arrow 19"/>
          <p:cNvSpPr/>
          <p:nvPr/>
        </p:nvSpPr>
        <p:spPr bwMode="auto">
          <a:xfrm>
            <a:off x="9002712" y="4084637"/>
            <a:ext cx="923925" cy="1948646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Curved Right Arrow 20"/>
          <p:cNvSpPr/>
          <p:nvPr/>
        </p:nvSpPr>
        <p:spPr bwMode="auto">
          <a:xfrm>
            <a:off x="315912" y="4959510"/>
            <a:ext cx="990600" cy="1216152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783512" y="2789237"/>
            <a:ext cx="381000" cy="38369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questions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8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following two research questions underpinned the study:</a:t>
            </a:r>
          </a:p>
          <a:p>
            <a:pPr marL="620713" indent="-514350">
              <a:buFont typeface="+mj-lt"/>
              <a:buAutoNum type="arabicParenR"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do primary school teachers experience </a:t>
            </a:r>
            <a:r>
              <a:rPr lang="en-GB" alt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external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assessment feedback support in a South African school district? </a:t>
            </a:r>
          </a:p>
          <a:p>
            <a:pPr marL="620713" indent="-514350">
              <a:buAutoNum type="arabicParenR"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do primary school teachers experience </a:t>
            </a:r>
            <a:r>
              <a:rPr lang="en-GB" alt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internal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assessment feedback support in a South African school district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?</a:t>
            </a:r>
          </a:p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These questions lead to reasoning / substantiation on how assessment feedback can be used to enhance the teaching and learning environment.</a:t>
            </a:r>
            <a:endParaRPr lang="en-GB" altLang="en-US" sz="2800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12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Methodology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 </a:t>
            </a: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qualitative research approach,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located in the interpretative paradigm, was used for the purpose of this study 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 </a:t>
            </a: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case study</a:t>
            </a:r>
            <a:r>
              <a:rPr lang="en-GB" altLang="en-US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was conducted in three primary schools offering grades 1-9 in one circuit office in the Nkangala school district in the Mpumalanga province in South Africa.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Participants:</a:t>
            </a:r>
            <a:r>
              <a:rPr lang="en-GB" altLang="en-US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3 principals, 8 HODs and 9 PL1 teachers.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13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Collection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Semi-structured </a:t>
            </a: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individual interviews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were conducted with the principals, and separate </a:t>
            </a: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focus </a:t>
            </a:r>
            <a:r>
              <a:rPr lang="en-GB" altLang="en-US" b="1" dirty="0">
                <a:solidFill>
                  <a:srgbClr val="000080"/>
                </a:solidFill>
                <a:latin typeface="Century Gothic" panose="020B0502020202020204" pitchFamily="34" charset="0"/>
              </a:rPr>
              <a:t>group </a:t>
            </a: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interviews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for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HODs and PL1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teachers were conducted.</a:t>
            </a: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Documents analysis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(school improvement plans, class visit reports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for subject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advisors, HODs and deputy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principals,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 well as the ANA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results0 were evaluated.</a:t>
            </a: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Non-participant observation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(3 phase meetings and a cluster workshop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</a:t>
            </a: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14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Analysis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30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3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Content analysis </a:t>
            </a:r>
            <a:r>
              <a:rPr lang="en-GB" altLang="en-US" sz="3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– was used to analyse the data that was collected from the interviews, documents and observation.</a:t>
            </a:r>
            <a:endParaRPr lang="en-GB" altLang="en-US" sz="3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sz="18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3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conducted?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Coding, categorising, looking for recurring patterns, similarities, inconsistencies, or contradictions was followed to analyse the data.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Categories, patterns and emerging themes were linked to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questions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 discussed in relation to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relevant literature.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15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824114"/>
              </p:ext>
            </p:extLst>
          </p:nvPr>
        </p:nvGraphicFramePr>
        <p:xfrm>
          <a:off x="696912" y="427037"/>
          <a:ext cx="8458202" cy="625217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53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876302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Annual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off-site workshops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are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conducted </a:t>
                      </a:r>
                      <a:r>
                        <a:rPr lang="en-GB" altLang="en-US" sz="20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(focuses on content coverage, lesson preparation and guidance on setting tests)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workshops do not provide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teachers with information on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how to support learners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ZA" sz="2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1626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Primary school teachers received training on the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national intervention strategies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altLang="en-US" sz="20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(covers ANA implementation, curriculum coverage, provision of exemplars, support material and workbooks)</a:t>
                      </a:r>
                      <a:endParaRPr lang="en-GB" altLang="en-US" sz="20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national interventions did not provide guidance for teachers to deal with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learners with learning difficulties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in their classrooms.</a:t>
                      </a:r>
                      <a:r>
                        <a:rPr lang="en-ZA" sz="2400" dirty="0" smtClean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  <a:tr h="934371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 proposal was made that the off-site workshops be conducted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during school holidays.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This could help to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circumvent the loss of time for teaching and learning.</a:t>
                      </a:r>
                      <a:endParaRPr lang="en-GB" altLang="en-US" sz="2400" b="1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504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805007"/>
              </p:ext>
            </p:extLst>
          </p:nvPr>
        </p:nvGraphicFramePr>
        <p:xfrm>
          <a:off x="620712" y="960438"/>
          <a:ext cx="8458202" cy="543701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682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518677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Participants perceived the curriculum support as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intended mostly to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ensure compliance with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prescripts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altLang="en-US" sz="2400" b="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These curriculum support seldom focussed on the use of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assessment feedback to support teachers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to improve learner performance.</a:t>
                      </a:r>
                      <a:endParaRPr lang="en-GB" altLang="en-US" sz="240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156659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Internal support focuses on phase and subject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meetings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observing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classroom teaching,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controlling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of learner books and portfolios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evidence 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of supporting teachers to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use assessment feedback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ZA" sz="2400" kern="1200" baseline="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809993"/>
              </p:ext>
            </p:extLst>
          </p:nvPr>
        </p:nvGraphicFramePr>
        <p:xfrm>
          <a:off x="620712" y="655638"/>
          <a:ext cx="8458202" cy="484631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71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566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Inadequate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human resources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 the form of subject advisors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and HODs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Insufficient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subject advisors and HODs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hinder effective support for teachers.</a:t>
                      </a:r>
                      <a:r>
                        <a:rPr lang="en-ZA" sz="2400" dirty="0" smtClean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209907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HODs guide teachers in subjects which they had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no or limited knowledge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(since teachers specialised in two or three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subjects in SA during teacher training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learner-educator ratio system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of the DBE limits the appointment of teachers in schools.</a:t>
                      </a:r>
                      <a:endParaRPr lang="en-GB" altLang="en-US" sz="240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99076"/>
              </p:ext>
            </p:extLst>
          </p:nvPr>
        </p:nvGraphicFramePr>
        <p:xfrm>
          <a:off x="696912" y="503238"/>
          <a:ext cx="8382002" cy="582141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228757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53245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700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737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Grades 1-9 teachers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do not participate in projects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(MSSI, </a:t>
                      </a:r>
                      <a:r>
                        <a:rPr lang="en-GB" altLang="en-US" sz="2400" b="0" dirty="0" err="1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Dinaledi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altLang="en-US" sz="2400" b="0" dirty="0" err="1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Khanyisa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, Integrated Education </a:t>
                      </a:r>
                      <a:r>
                        <a:rPr lang="en-GB" altLang="en-US" sz="2400" b="0" dirty="0" err="1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Projetct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) offered in certain sectors in some provinces in SA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There is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lack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of additional support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for primary school teachers as the focus is on the high school teachers.</a:t>
                      </a:r>
                      <a:r>
                        <a:rPr lang="en-ZA" sz="2400" b="0" dirty="0" smtClean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192050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documents, meetings and workshop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did not specify the kind of support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for teachers to improve learner performance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No focus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on the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use of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assessment feedback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 improve learner performance.</a:t>
                      </a:r>
                      <a:endParaRPr lang="en-ZA" sz="2400" b="0" kern="1200" baseline="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81013" y="92075"/>
            <a:ext cx="9066212" cy="933450"/>
          </a:xfrm>
        </p:spPr>
        <p:txBody>
          <a:bodyPr/>
          <a:lstStyle/>
          <a:p>
            <a:r>
              <a:rPr lang="en-GB" altLang="en-US" sz="4000" b="1" smtClean="0">
                <a:solidFill>
                  <a:srgbClr val="000080"/>
                </a:solidFill>
                <a:latin typeface="Century Gothic" panose="020B0502020202020204" pitchFamily="34" charset="0"/>
              </a:rPr>
              <a:t>PRESENTATION OUTLINE</a:t>
            </a:r>
            <a:endParaRPr lang="en-ZA" altLang="en-US" sz="4000" b="1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81013" y="1025525"/>
            <a:ext cx="9066212" cy="54530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Problem statement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Objectives of the study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Conceptual framework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questions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methodology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collection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analysis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Findings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Conclusion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Recommendations</a:t>
            </a: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8393113" y="6751638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ZA" altLang="en-US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n-US" altLang="en-US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238773"/>
              </p:ext>
            </p:extLst>
          </p:nvPr>
        </p:nvGraphicFramePr>
        <p:xfrm>
          <a:off x="620712" y="503237"/>
          <a:ext cx="8458202" cy="272208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739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982585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ANA results were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below the national target of 60%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No attempt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was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made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by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DBE officials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support teaching and learning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to the underperforming schools.</a:t>
                      </a:r>
                      <a:endParaRPr lang="en-GB" altLang="en-US" sz="240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Conclusion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Consistent problem?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DBE officials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did not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use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ANA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results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support teachers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 learners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 schools which were consistently achieving below the national target.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At the time of conducting the study, there were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no measures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in place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 to use assessment feedback to support teachers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to deal with learners with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poor reading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 and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those who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cannot answer questions requiring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critical thinking and problem solving skills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21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Conclusion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could support be conducted?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DBE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should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strengthen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on-site support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for teachers.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McKinney (2009: 86) advised that when learners perform below the level of achievement,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levels of support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should be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contextualised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and made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appropriate to the challenges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experienced.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300" dirty="0" err="1" smtClean="0">
                <a:solidFill>
                  <a:srgbClr val="000080"/>
                </a:solidFill>
                <a:latin typeface="Century Gothic" panose="020B0502020202020204" pitchFamily="34" charset="0"/>
              </a:rPr>
              <a:t>Capraro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 et al. (2011: 3)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suggested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that teachers should decide on the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knowledge, skills, attitudes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beliefs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which warrant assessment;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at what point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 for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what specific purpose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they should be assessed; and which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tools </a:t>
            </a:r>
            <a:r>
              <a:rPr lang="en-GB" altLang="en-US" sz="23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might best accomplish these </a:t>
            </a:r>
            <a:r>
              <a:rPr lang="en-GB" altLang="en-US" sz="23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classroom-based assessments.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300" dirty="0">
                <a:solidFill>
                  <a:srgbClr val="000080"/>
                </a:solidFill>
                <a:latin typeface="Century Gothic" panose="020B0502020202020204" pitchFamily="34" charset="0"/>
              </a:rPr>
              <a:t>The DBE has rolled out the </a:t>
            </a:r>
            <a:r>
              <a:rPr lang="en-GB" altLang="en-US" sz="23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Early Grade Reading Assessment (EGRA) tools </a:t>
            </a:r>
            <a:r>
              <a:rPr lang="en-GB" altLang="en-US" sz="2300" dirty="0">
                <a:solidFill>
                  <a:srgbClr val="000080"/>
                </a:solidFill>
                <a:latin typeface="Century Gothic" panose="020B0502020202020204" pitchFamily="34" charset="0"/>
              </a:rPr>
              <a:t>for the foundation phase, which identify ways of teaching reading in African languages.</a:t>
            </a:r>
            <a:endParaRPr lang="en-GB" altLang="en-US" sz="23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22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Recommendations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GB" altLang="en-US" sz="2700" dirty="0">
                <a:solidFill>
                  <a:srgbClr val="000080"/>
                </a:solidFill>
                <a:latin typeface="Century Gothic" panose="020B0502020202020204" pitchFamily="34" charset="0"/>
              </a:rPr>
              <a:t>This study recommends that the use of assessment feedback to support primary school teachers should focus on </a:t>
            </a:r>
            <a:r>
              <a:rPr lang="en-GB" altLang="en-US" sz="27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enhancing the teacher content knowledge, the choice of teaching strategies, the setting of quality tasks, and improving the feedback practices</a:t>
            </a:r>
            <a:r>
              <a:rPr lang="en-GB" altLang="en-US" sz="2700" dirty="0">
                <a:solidFill>
                  <a:srgbClr val="000080"/>
                </a:solidFill>
                <a:latin typeface="Century Gothic" panose="020B0502020202020204" pitchFamily="34" charset="0"/>
              </a:rPr>
              <a:t> in order to improve teaching and learning</a:t>
            </a:r>
            <a:r>
              <a:rPr lang="en-GB" altLang="en-US" sz="27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DBE should focus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on developing programmes to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improve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poor reading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 well as enhancing the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ability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of learners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answer questions requiring critical and problem solving skills.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endParaRPr lang="en-GB" altLang="en-US" sz="27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23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363" indent="0">
              <a:buFont typeface="Wingdings" panose="05000000000000000000" pitchFamily="2" charset="2"/>
              <a:buNone/>
            </a:pPr>
            <a:endParaRPr lang="en-ZA" altLang="en-US" smtClean="0"/>
          </a:p>
          <a:p>
            <a:pPr marL="106363" indent="0">
              <a:buFont typeface="Wingdings" panose="05000000000000000000" pitchFamily="2" charset="2"/>
              <a:buNone/>
            </a:pPr>
            <a:endParaRPr lang="en-ZA" altLang="en-US" smtClean="0"/>
          </a:p>
          <a:p>
            <a:pPr marL="106363" indent="0">
              <a:buFont typeface="Wingdings" panose="05000000000000000000" pitchFamily="2" charset="2"/>
              <a:buNone/>
            </a:pPr>
            <a:endParaRPr lang="en-ZA" altLang="en-US" smtClean="0">
              <a:latin typeface="Century Gothic" panose="020B0502020202020204" pitchFamily="34" charset="0"/>
            </a:endParaRPr>
          </a:p>
          <a:p>
            <a:pPr marL="106363" indent="0" algn="ctr">
              <a:buFont typeface="Wingdings" panose="05000000000000000000" pitchFamily="2" charset="2"/>
              <a:buNone/>
            </a:pPr>
            <a:r>
              <a:rPr lang="en-ZA" altLang="en-US" sz="4800" b="1" smtClean="0">
                <a:solidFill>
                  <a:srgbClr val="000080"/>
                </a:solidFill>
                <a:latin typeface="Century Gothic" panose="020B0502020202020204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Problem </a:t>
            </a:r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statement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Poor learner performance of South African primary school learners in national, regional and international benchmarking assessments.</a:t>
            </a:r>
            <a:endParaRPr lang="en-GB" altLang="en-US" sz="18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Reasons for poor performance?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suggests that poor learner performance is due to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inadequate </a:t>
            </a:r>
            <a:r>
              <a:rPr lang="en-GB" altLang="en-US" sz="19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and limited knowledge</a:t>
            </a:r>
            <a:r>
              <a:rPr lang="en-GB" altLang="en-US" sz="1900" dirty="0">
                <a:solidFill>
                  <a:srgbClr val="000080"/>
                </a:solidFill>
                <a:latin typeface="Century Gothic" panose="020B0502020202020204" pitchFamily="34" charset="0"/>
              </a:rPr>
              <a:t> of teachers to cope with </a:t>
            </a:r>
            <a:r>
              <a:rPr lang="en-GB" altLang="en-US" sz="19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implementation of curriculum reforms</a:t>
            </a:r>
            <a:r>
              <a:rPr lang="en-GB" altLang="en-US" sz="1900" dirty="0">
                <a:solidFill>
                  <a:srgbClr val="000080"/>
                </a:solidFill>
                <a:latin typeface="Century Gothic" panose="020B0502020202020204" pitchFamily="34" charset="0"/>
              </a:rPr>
              <a:t> and the </a:t>
            </a:r>
            <a:r>
              <a:rPr lang="en-GB" altLang="en-US" sz="19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interpretation of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assessments.</a:t>
            </a:r>
            <a:endParaRPr lang="en-GB" altLang="en-US" sz="19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myriad of curricular changes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(four curricular changes between1997 and 2012), as well as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national testing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(introduced for the first time in public primary schools in 2011-2014).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 addition, poor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reading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and inability of learners to deal with questions requiring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critical thinking 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problem solving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skills 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are considered as one of the causative factor for poor learner performance.</a:t>
            </a:r>
            <a:endParaRPr lang="en-GB" altLang="en-US" sz="19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reasons above 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have prompted 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 need to </a:t>
            </a:r>
            <a:r>
              <a:rPr lang="en-GB" altLang="en-US" sz="19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intensify the use of assessment feedback</a:t>
            </a:r>
            <a:r>
              <a:rPr lang="en-GB" altLang="en-US" sz="1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to support primary school teachers to improve learner performance.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30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What is assessment?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 is a broad term with various definitions.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From a South African perspective, the subject assessment guidelines of the DBE defines assessment as a </a:t>
            </a:r>
            <a:r>
              <a:rPr lang="en-GB" altLang="en-US" sz="24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“continuous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planned process of identifying, gathering and interpreting information about the performance of learners, using various forms of assessment” </a:t>
            </a:r>
            <a:r>
              <a:rPr lang="en-GB" altLang="en-US" sz="2400" i="1" dirty="0">
                <a:solidFill>
                  <a:srgbClr val="000080"/>
                </a:solidFill>
                <a:latin typeface="Century Gothic" panose="020B0502020202020204" pitchFamily="34" charset="0"/>
              </a:rPr>
              <a:t>(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DBE, 2012: 97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Great School Partnership (2015) defines assessment as the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use of variety of methods or tools by teachers to evaluate, measure, and document the academic readiness, learning, progress, skill acquisition, or educational needs of students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Purpose of assessment / reasons for conducting assessment: </a:t>
            </a:r>
            <a:r>
              <a:rPr lang="en-GB" altLang="en-US" sz="2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(Most definitions about assessment attest that, </a:t>
            </a:r>
            <a:r>
              <a:rPr lang="en-GB" altLang="en-US" sz="2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 involves </a:t>
            </a:r>
            <a:r>
              <a:rPr lang="en-GB" altLang="en-US" sz="2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4 </a:t>
            </a:r>
            <a:r>
              <a:rPr lang="en-GB" altLang="en-US" sz="2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steps,</a:t>
            </a:r>
            <a:r>
              <a:rPr lang="en-GB" altLang="en-US" sz="2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namely:)</a:t>
            </a:r>
            <a:endParaRPr lang="en-GB" altLang="en-US" sz="20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generating and collecting evidence of 	achievement;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i="1" dirty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2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evaluating this evidence;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recording the findings;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using this information to understand and thereby assist the learner’s development</a:t>
            </a:r>
            <a:r>
              <a:rPr lang="en-GB" altLang="en-US" sz="22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in order to improve the process of learning and teaching</a:t>
            </a:r>
            <a:r>
              <a:rPr lang="en-GB" altLang="en-US" sz="22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18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What is assessment feedback?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 feedback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refers to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use of information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about learning programmes / results to </a:t>
            </a:r>
            <a:r>
              <a:rPr lang="en-GB" altLang="en-US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improve subsequent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learning and development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  <a:endParaRPr lang="en-GB" altLang="en-US" sz="2400" i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400" i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409578"/>
              </p:ext>
            </p:extLst>
          </p:nvPr>
        </p:nvGraphicFramePr>
        <p:xfrm>
          <a:off x="620712" y="427038"/>
          <a:ext cx="8458202" cy="63556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1096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kern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Formative assessment </a:t>
                      </a:r>
                      <a:r>
                        <a:rPr lang="en-GB" altLang="en-US" sz="2400" i="1" kern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(assessment as/ for learning</a:t>
                      </a:r>
                      <a:r>
                        <a:rPr lang="en-GB" altLang="en-US" sz="2400" kern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ZA" sz="2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Summative assessment </a:t>
                      </a:r>
                      <a:r>
                        <a:rPr lang="en-GB" altLang="en-US" sz="2400" i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(assessment of learning</a:t>
                      </a:r>
                      <a:r>
                        <a:rPr lang="en-GB" alt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ZA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4514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DIFFERENCES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00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947057"/>
                  </a:ext>
                </a:extLst>
              </a:tr>
              <a:tr h="954279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Identifies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baseline information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about learners’ achievements to inform instruction.</a:t>
                      </a:r>
                      <a:endParaRPr lang="en-GB" altLang="en-US" sz="20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Captures the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culmination of learners’ achievements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within a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specified time frame</a:t>
                      </a: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00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56339"/>
                  </a:ext>
                </a:extLst>
              </a:tr>
              <a:tr h="87778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Occurs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throughout the school year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Occurs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at the end of an academic unit or academic year.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  <a:tr h="1111947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About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giving feedback to learners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on their progress in order to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help them</a:t>
                      </a:r>
                      <a:r>
                        <a:rPr lang="en-GB" altLang="en-US" sz="20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to </a:t>
                      </a:r>
                      <a:r>
                        <a:rPr lang="en-GB" altLang="en-US" sz="20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maximise their potential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altLang="en-US" sz="2000" b="1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Purpose is to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document what learners have learnt</a:t>
                      </a: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Do little or nothing </a:t>
                      </a: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 shape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future instruction.</a:t>
                      </a:r>
                      <a:endParaRPr lang="en-GB" altLang="en-US" sz="200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5041"/>
                  </a:ext>
                </a:extLst>
              </a:tr>
              <a:tr h="1146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use of </a:t>
                      </a:r>
                      <a:r>
                        <a:rPr lang="en-GB" altLang="en-US" sz="20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results </a:t>
                      </a:r>
                      <a:r>
                        <a:rPr lang="en-GB" altLang="en-US" sz="20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 modify and improve teaching techniques during an instructional period.</a:t>
                      </a:r>
                      <a:endParaRPr lang="en-GB" altLang="en-US" sz="2000" b="1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ZA" sz="2000" b="1" dirty="0" smtClean="0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Evaluating the academic achievements</a:t>
                      </a:r>
                      <a:r>
                        <a:rPr lang="en-ZA" sz="2000" b="0" dirty="0" smtClean="0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the conclusion of an instructional period. It is associated</a:t>
                      </a:r>
                      <a:r>
                        <a:rPr lang="en-ZA" sz="2000" b="0" baseline="0" dirty="0" smtClean="0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en-ZA" sz="2000" b="1" baseline="0" dirty="0" smtClean="0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tests and examinations.</a:t>
                      </a:r>
                      <a:endParaRPr lang="en-ZA" sz="2000" b="1" dirty="0" smtClean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648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5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Emphasis in assessment -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 is widely recognised as an important part of the learning cycle.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Internationally, the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UNESCO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(2015: 189): places much emphasis on the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‘quality education for all’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during standardised testing.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United States introduced the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NCLB Act 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(2001) and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Race to the Top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as </a:t>
            </a:r>
            <a:r>
              <a:rPr lang="en-GB" altLang="en-US" sz="22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common academic standards and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assessment,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to ensure that all students make adequate progression on core academic areas (</a:t>
            </a:r>
            <a:r>
              <a:rPr lang="en-GB" altLang="en-US" sz="2200" dirty="0" err="1" smtClean="0">
                <a:solidFill>
                  <a:srgbClr val="000080"/>
                </a:solidFill>
                <a:latin typeface="Century Gothic" panose="020B0502020202020204" pitchFamily="34" charset="0"/>
              </a:rPr>
              <a:t>McGuinn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, 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2012; </a:t>
            </a:r>
            <a:r>
              <a:rPr lang="en-GB" altLang="en-US" sz="22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Ransford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 et al., 2009; </a:t>
            </a:r>
            <a:r>
              <a:rPr lang="en-GB" altLang="en-US" sz="22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Minstroop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 &amp; </a:t>
            </a:r>
            <a:r>
              <a:rPr lang="en-GB" altLang="en-US" sz="22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Sundermann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, 2009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South Africa: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the principal goal of the DBE is to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improve the quality of basic education by raising </a:t>
            </a:r>
            <a:r>
              <a:rPr lang="en-GB" altLang="en-US" sz="22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learner test scores in Grades 1 to 9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(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DBE, 2011; 2013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DBE aspires to see an </a:t>
            </a:r>
            <a:r>
              <a:rPr lang="en-GB" altLang="en-US" sz="2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upward trend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in the TIMMS</a:t>
            </a:r>
            <a:r>
              <a:rPr lang="en-GB" altLang="en-US" sz="2200" dirty="0">
                <a:solidFill>
                  <a:srgbClr val="000080"/>
                </a:solidFill>
                <a:latin typeface="Century Gothic" panose="020B0502020202020204" pitchFamily="34" charset="0"/>
              </a:rPr>
              <a:t>, PIRLS and </a:t>
            </a:r>
            <a:r>
              <a:rPr lang="en-GB" altLang="en-US" sz="22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SACMEQ).</a:t>
            </a:r>
            <a:endParaRPr lang="en-GB" altLang="en-US" sz="22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to improve?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The Annual National Assessments (ANA) implementation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provided a more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diagnostic interpretation of learner achievement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of primary school learners in South Africa.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Important lessons learnt from the ANA implementation have been incorporated in the new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National Integrated Assessment Framework (NIAF)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, which includes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three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different, yet complimentary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tiers of assessment,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namely:</a:t>
            </a:r>
          </a:p>
          <a:p>
            <a:pPr marL="563563" indent="-457200">
              <a:buFont typeface="+mj-lt"/>
              <a:buAutoNum type="alphaLcPeriod"/>
              <a:defRPr/>
            </a:pPr>
            <a:r>
              <a:rPr lang="en-GB" altLang="en-US" sz="2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Systemic evaluations</a:t>
            </a:r>
            <a:r>
              <a:rPr lang="en-GB" altLang="en-US" sz="2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(grades 3, 6 and 9 / focuses on test and questionnaire development / linked to the DBE’s commitment to participate in TIMMS, PIRLS and SACMEQ). </a:t>
            </a:r>
          </a:p>
          <a:p>
            <a:pPr marL="563563" indent="-457200">
              <a:buFont typeface="+mj-lt"/>
              <a:buAutoNum type="alphaLcPeriod"/>
              <a:defRPr/>
            </a:pPr>
            <a:r>
              <a:rPr lang="en-GB" altLang="en-US" sz="2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Diagnostic assessment</a:t>
            </a:r>
            <a:r>
              <a:rPr lang="en-GB" altLang="en-US" sz="2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(annual supply of assessment tools to strengthen teachers’ classroom assessments).</a:t>
            </a:r>
          </a:p>
          <a:p>
            <a:pPr marL="563563" indent="-457200">
              <a:buFont typeface="+mj-lt"/>
              <a:buAutoNum type="alphaLcPeriod"/>
              <a:defRPr/>
            </a:pPr>
            <a:r>
              <a:rPr lang="en-GB" altLang="en-US" sz="2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Summative assessment</a:t>
            </a:r>
            <a:r>
              <a:rPr lang="en-GB" altLang="en-US" sz="2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(setting and processing of an end-of-year examinations in selected grades and subjects).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8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</a:pPr>
            <a:r>
              <a:rPr lang="en-ZA" sz="28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Why investigating assessment feedback</a:t>
            </a:r>
            <a:r>
              <a:rPr lang="en-ZA" dirty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To date, there is not enough research that has been conducted on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assessment feedback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to support primary school teachers to improve learner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Contextualised research is needed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to justify reasons for using assessment feedback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to enhance performance.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9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5A5A5"/>
      </a:accent5>
      <a:accent6>
        <a:srgbClr val="BFBFBF"/>
      </a:accent6>
      <a:hlink>
        <a:srgbClr val="7F7F7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4766</TotalTime>
  <Words>1802</Words>
  <Application>Microsoft Office PowerPoint</Application>
  <PresentationFormat>Custom</PresentationFormat>
  <Paragraphs>206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MS Gothic</vt:lpstr>
      <vt:lpstr>Arial</vt:lpstr>
      <vt:lpstr>Arial Black</vt:lpstr>
      <vt:lpstr>Arial Unicode MS</vt:lpstr>
      <vt:lpstr>Calibri</vt:lpstr>
      <vt:lpstr>Century Gothic</vt:lpstr>
      <vt:lpstr>Symbol</vt:lpstr>
      <vt:lpstr>Times New Roman</vt:lpstr>
      <vt:lpstr>Wingdings</vt:lpstr>
      <vt:lpstr>1_Office Theme</vt:lpstr>
      <vt:lpstr> Exploring the use of assessment feedback to support learning environments in public primary schools in South Africa</vt:lpstr>
      <vt:lpstr>PRESENTATION OUTLINE</vt:lpstr>
      <vt:lpstr>Problem statement</vt:lpstr>
      <vt:lpstr>Literature review</vt:lpstr>
      <vt:lpstr>Literature review</vt:lpstr>
      <vt:lpstr>PowerPoint Presentation</vt:lpstr>
      <vt:lpstr>Literature review</vt:lpstr>
      <vt:lpstr>Literature review</vt:lpstr>
      <vt:lpstr>Literature review</vt:lpstr>
      <vt:lpstr>Objectives of the study</vt:lpstr>
      <vt:lpstr>Conceptual framework</vt:lpstr>
      <vt:lpstr>Research questions</vt:lpstr>
      <vt:lpstr>Research Methodology</vt:lpstr>
      <vt:lpstr>Data Collection</vt:lpstr>
      <vt:lpstr>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Conclusion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and Here  Date   Speaker</dc:title>
  <dc:creator>Cindy Thomas</dc:creator>
  <cp:lastModifiedBy>Gugulethu Nkambule</cp:lastModifiedBy>
  <cp:revision>408</cp:revision>
  <cp:lastPrinted>2019-04-25T13:32:22Z</cp:lastPrinted>
  <dcterms:modified xsi:type="dcterms:W3CDTF">2019-05-21T04:44:42Z</dcterms:modified>
</cp:coreProperties>
</file>